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66" r:id="rId3"/>
    <p:sldId id="368" r:id="rId4"/>
    <p:sldId id="354" r:id="rId5"/>
    <p:sldId id="361" r:id="rId6"/>
    <p:sldId id="355" r:id="rId7"/>
    <p:sldId id="356" r:id="rId8"/>
    <p:sldId id="357" r:id="rId9"/>
    <p:sldId id="358" r:id="rId10"/>
    <p:sldId id="365" r:id="rId11"/>
    <p:sldId id="353" r:id="rId12"/>
    <p:sldId id="364" r:id="rId13"/>
    <p:sldId id="349" r:id="rId14"/>
    <p:sldId id="350" r:id="rId15"/>
    <p:sldId id="3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3928" autoAdjust="0"/>
  </p:normalViewPr>
  <p:slideViewPr>
    <p:cSldViewPr>
      <p:cViewPr>
        <p:scale>
          <a:sx n="50" d="100"/>
          <a:sy n="50" d="100"/>
        </p:scale>
        <p:origin x="-1938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7C78-929B-4155-8D86-644E5AD696A2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9579-4F2F-45DD-BBEE-4078D81C7CB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 spd="slow" advTm="7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72E7C78-929B-4155-8D86-644E5AD696A2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94A9579-4F2F-45DD-BBEE-4078D81C7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7000">
    <p:cover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7870" cy="2428868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Times New Roman"/>
                <a:ea typeface="Calibri"/>
                <a:cs typeface="Times New Roman"/>
              </a:rPr>
            </a:br>
            <a:r>
              <a:rPr lang="ru-RU" sz="1800" b="1" dirty="0" smtClean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Муниципальное 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бюджетное  дошкольное  образовательное  учреждение</a:t>
            </a:r>
            <a:r>
              <a:rPr lang="ru-RU" sz="1600" b="1" dirty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</a:br>
            <a:r>
              <a:rPr lang="ru-RU" sz="1800" b="1" dirty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Тацинский детский сад «Солнышко»</a:t>
            </a:r>
            <a:br>
              <a:rPr lang="ru-RU" sz="1800" b="1" dirty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</a:br>
            <a:r>
              <a:rPr lang="ru-RU" sz="2800" dirty="0">
                <a:latin typeface="+mn-lt"/>
                <a:ea typeface="Calibri"/>
                <a:cs typeface="Times New Roman"/>
              </a:rPr>
              <a:t/>
            </a:r>
            <a:br>
              <a:rPr lang="ru-RU" sz="2800" dirty="0">
                <a:latin typeface="+mn-lt"/>
                <a:ea typeface="Calibri"/>
                <a:cs typeface="Times New Roman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+mn-lt"/>
              </a:rPr>
              <a:t>«</a:t>
            </a:r>
            <a:r>
              <a:rPr lang="ru-RU" sz="3100" b="1" i="1" dirty="0" smtClean="0">
                <a:solidFill>
                  <a:srgbClr val="FF0000"/>
                </a:solidFill>
                <a:latin typeface="+mn-lt"/>
              </a:rPr>
              <a:t>Экспериментирование в познавательной </a:t>
            </a:r>
            <a:r>
              <a:rPr lang="ru-RU" sz="3100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+mn-lt"/>
              </a:rPr>
              <a:t>деятельности  </a:t>
            </a:r>
            <a:r>
              <a:rPr lang="ru-RU" sz="3100" b="1" i="1" dirty="0" smtClean="0">
                <a:solidFill>
                  <a:srgbClr val="FF0000"/>
                </a:solidFill>
                <a:latin typeface="+mn-lt"/>
              </a:rPr>
              <a:t>детей »</a:t>
            </a:r>
            <a:r>
              <a:rPr lang="ru-RU" sz="4000" dirty="0">
                <a:solidFill>
                  <a:schemeClr val="tx2"/>
                </a:solidFill>
                <a:latin typeface="+mn-lt"/>
              </a:rPr>
              <a:t/>
            </a:r>
            <a:br>
              <a:rPr lang="ru-RU" sz="4000" dirty="0">
                <a:solidFill>
                  <a:schemeClr val="tx2"/>
                </a:solidFill>
                <a:latin typeface="+mn-lt"/>
              </a:rPr>
            </a:br>
            <a:endParaRPr lang="ru-RU" sz="40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5256584" cy="384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08520" y="5968156"/>
            <a:ext cx="9252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atin typeface="+mj-lt"/>
              </a:rPr>
              <a:t>     </a:t>
            </a:r>
            <a:r>
              <a:rPr lang="ru-RU" sz="2000" b="1" dirty="0" smtClean="0"/>
              <a:t>Составитель </a:t>
            </a:r>
            <a:r>
              <a:rPr lang="ru-RU" sz="2000" b="1" dirty="0"/>
              <a:t>: воспитатель  Тишина  Оксана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2462382632"/>
      </p:ext>
    </p:extLst>
  </p:cSld>
  <p:clrMapOvr>
    <a:masterClrMapping/>
  </p:clrMapOvr>
  <p:transition spd="slow" advTm="7000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оследние фото\DSCN1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76971"/>
            <a:ext cx="4214858" cy="27798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73043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Посадка нашего 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огорода</a:t>
            </a: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i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(укроп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редис,   салат и цветы)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User\Desktop\последние фото\DSCN1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750" y="3861048"/>
            <a:ext cx="4234595" cy="2780928"/>
          </a:xfrm>
          <a:prstGeom prst="rect">
            <a:avLst/>
          </a:prstGeom>
          <a:noFill/>
        </p:spPr>
      </p:pic>
      <p:pic>
        <p:nvPicPr>
          <p:cNvPr id="17" name="Picture 3" descr="C:\Users\User\Desktop\последние фото\DSCN11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556792"/>
            <a:ext cx="3857652" cy="336442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последние фото\DSCN1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143116"/>
            <a:ext cx="2857520" cy="4474251"/>
          </a:xfrm>
          <a:prstGeom prst="rect">
            <a:avLst/>
          </a:prstGeom>
          <a:noFill/>
        </p:spPr>
      </p:pic>
      <p:pic>
        <p:nvPicPr>
          <p:cNvPr id="1028" name="Picture 4" descr="C:\Users\User\Desktop\для окошка на подоконника\DSCN1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5179255" cy="421484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285728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Посадка лука в стаканчики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 водой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700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последние фото\DSCN1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4310059" cy="3232545"/>
          </a:xfrm>
          <a:prstGeom prst="rect">
            <a:avLst/>
          </a:prstGeom>
          <a:noFill/>
        </p:spPr>
      </p:pic>
      <p:pic>
        <p:nvPicPr>
          <p:cNvPr id="1028" name="Picture 4" descr="C:\Users\User\Desktop\последние фото\DSCN12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876"/>
            <a:ext cx="4440495" cy="3143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142852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Разыгрывание сказки «Репка»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7000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4290"/>
            <a:ext cx="9352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User\Desktop\последние фото\DSCN1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142984"/>
            <a:ext cx="7000924" cy="5250693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28595" y="214290"/>
            <a:ext cx="82868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Уход за посаженными растениями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(лук, укроп , редис,   салат , цветы)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4786314" cy="278608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ash"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85852" y="0"/>
            <a:ext cx="5817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   Наш   «мини-огород»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User\Desktop\DSCN12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429001"/>
            <a:ext cx="6929454" cy="3429000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  <a:prstDash val="sysDash"/>
          </a:ln>
        </p:spPr>
      </p:pic>
    </p:spTree>
  </p:cSld>
  <p:clrMapOvr>
    <a:masterClrMapping/>
  </p:clrMapOvr>
  <p:transition spd="slow" advTm="7000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0"/>
            <a:ext cx="7120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последние фото\DSCN1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780000">
            <a:off x="308207" y="821812"/>
            <a:ext cx="2247186" cy="2996247"/>
          </a:xfrm>
          <a:prstGeom prst="rect">
            <a:avLst/>
          </a:prstGeom>
          <a:ln w="57150">
            <a:solidFill>
              <a:srgbClr val="C00000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User\Desktop\последние фото\DSCN1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0000">
            <a:off x="6230860" y="913830"/>
            <a:ext cx="2719119" cy="2982249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ot"/>
          </a:ln>
        </p:spPr>
      </p:pic>
      <p:pic>
        <p:nvPicPr>
          <p:cNvPr id="1029" name="Picture 5" descr="C:\Users\User\Desktop\последние фото\DSCN12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785794"/>
            <a:ext cx="2143140" cy="2743219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ot"/>
          </a:ln>
        </p:spPr>
      </p:pic>
      <p:pic>
        <p:nvPicPr>
          <p:cNvPr id="1031" name="Picture 7" descr="C:\Users\User\Desktop\последние фото\DSCN12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">
            <a:off x="5320918" y="3913368"/>
            <a:ext cx="1995306" cy="2789137"/>
          </a:xfrm>
          <a:prstGeom prst="rect">
            <a:avLst/>
          </a:prstGeom>
          <a:noFill/>
          <a:ln w="57150" cap="sq">
            <a:solidFill>
              <a:srgbClr val="7030A0"/>
            </a:solidFill>
            <a:prstDash val="sysDot"/>
          </a:ln>
        </p:spPr>
      </p:pic>
      <p:pic>
        <p:nvPicPr>
          <p:cNvPr id="1032" name="Picture 8" descr="C:\Users\User\Desktop\последние фото\DSCN11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360000">
            <a:off x="1138499" y="3864477"/>
            <a:ext cx="3374265" cy="2824906"/>
          </a:xfrm>
          <a:prstGeom prst="rect">
            <a:avLst/>
          </a:prstGeom>
          <a:noFill/>
          <a:ln w="57150" cap="rnd">
            <a:solidFill>
              <a:schemeClr val="accent5">
                <a:lumMod val="75000"/>
              </a:schemeClr>
            </a:solidFill>
            <a:prstDash val="sysDot"/>
          </a:ln>
        </p:spPr>
      </p:pic>
    </p:spTree>
  </p:cSld>
  <p:clrMapOvr>
    <a:masterClrMapping/>
  </p:clrMapOvr>
  <p:transition spd="slow" advTm="700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451378"/>
            <a:ext cx="8676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 smtClean="0">
              <a:solidFill>
                <a:srgbClr val="000000"/>
              </a:solidFill>
              <a:latin typeface="+mj-lt"/>
            </a:endParaRPr>
          </a:p>
          <a:p>
            <a:pPr algn="just"/>
            <a:endParaRPr lang="ru-RU" sz="2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dirty="0">
                <a:solidFill>
                  <a:prstClr val="black"/>
                </a:solidFill>
              </a:rPr>
              <a:t>Умейте открыть перед ребенком в окружающем мире что-то одно, но открыть так, чтобы кусочек жизни заиграл перед детьми всеми красками радуги. Оставляйте всегда что-то недосказанное, чтобы ребенку захотелось еще и еще раз возвратится к тому, что он узнал</a:t>
            </a:r>
          </a:p>
          <a:p>
            <a:pPr lvl="0" algn="r"/>
            <a:r>
              <a:rPr lang="ru-RU" sz="2000" dirty="0" smtClean="0">
                <a:solidFill>
                  <a:prstClr val="black"/>
                </a:solidFill>
              </a:rPr>
              <a:t>                                                     В</a:t>
            </a:r>
            <a:r>
              <a:rPr lang="ru-RU" sz="2000" dirty="0">
                <a:solidFill>
                  <a:prstClr val="black"/>
                </a:solidFill>
              </a:rPr>
              <a:t>. А. Сухомлинский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938992"/>
            <a:ext cx="9144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                                           </a:t>
            </a:r>
            <a:endParaRPr lang="ru-RU" sz="2400" dirty="0" smtClean="0">
              <a:solidFill>
                <a:srgbClr val="00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000000"/>
                </a:solidFill>
              </a:rPr>
              <a:t>Современные </a:t>
            </a:r>
            <a:r>
              <a:rPr lang="ru-RU" sz="2400" dirty="0">
                <a:solidFill>
                  <a:srgbClr val="000000"/>
                </a:solidFill>
              </a:rPr>
              <a:t>дети живут и развиваются в эпоху информатизации. </a:t>
            </a:r>
            <a:r>
              <a:rPr lang="ru-RU" sz="2000" dirty="0">
                <a:solidFill>
                  <a:srgbClr val="000000"/>
                </a:solidFill>
              </a:rPr>
              <a:t>В </a:t>
            </a:r>
            <a:r>
              <a:rPr lang="ru-RU" sz="2400" dirty="0">
                <a:solidFill>
                  <a:srgbClr val="000000"/>
                </a:solidFill>
              </a:rPr>
              <a:t>условиях быстро меняющейся жизни от человека требуется не только владение знаниями, но и в первую очередь умение добывать эти знания самому и оперировать ими, мыслить самостоятельно и творчески. </a:t>
            </a:r>
            <a:r>
              <a:rPr lang="ru-RU" sz="2400" dirty="0" smtClean="0">
                <a:solidFill>
                  <a:srgbClr val="000000"/>
                </a:solidFill>
              </a:rPr>
              <a:t> Практика </a:t>
            </a:r>
            <a:r>
              <a:rPr lang="ru-RU" sz="2400" dirty="0">
                <a:solidFill>
                  <a:srgbClr val="000000"/>
                </a:solidFill>
              </a:rPr>
              <a:t>работы с детьми дошкольного возраста показала, что для развития познавательной активности и познавательных способностей необходима активная эмоциональная включенность ребенка в познавательную </a:t>
            </a:r>
            <a:r>
              <a:rPr lang="ru-RU" sz="2400" dirty="0" smtClean="0">
                <a:solidFill>
                  <a:srgbClr val="000000"/>
                </a:solidFill>
              </a:rPr>
              <a:t>деятельность</a:t>
            </a:r>
            <a:r>
              <a:rPr lang="ru-RU" sz="2400" dirty="0">
                <a:solidFill>
                  <a:srgbClr val="000000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524299"/>
      </p:ext>
    </p:extLst>
  </p:cSld>
  <p:clrMapOvr>
    <a:masterClrMapping/>
  </p:clrMapOvr>
  <p:transition spd="slow" advTm="700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7161"/>
            <a:ext cx="89644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Цель</a:t>
            </a:r>
            <a:r>
              <a:rPr lang="ru-RU" b="1" dirty="0">
                <a:solidFill>
                  <a:srgbClr val="000000"/>
                </a:solidFill>
              </a:rPr>
              <a:t>:</a:t>
            </a:r>
            <a:r>
              <a:rPr lang="ru-RU" dirty="0">
                <a:solidFill>
                  <a:srgbClr val="000000"/>
                </a:solidFill>
              </a:rPr>
              <a:t> развитие познавательных способностей и активности детей младшего дошкольного возраста</a:t>
            </a:r>
            <a:endParaRPr lang="ru-RU" b="1" dirty="0">
              <a:solidFill>
                <a:srgbClr val="000000"/>
              </a:solidFill>
            </a:endParaRPr>
          </a:p>
          <a:p>
            <a:pPr algn="just"/>
            <a:endParaRPr lang="ru-RU" b="1" dirty="0" smtClean="0">
              <a:solidFill>
                <a:srgbClr val="000000"/>
              </a:solidFill>
            </a:endParaRPr>
          </a:p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Задачи:</a:t>
            </a:r>
          </a:p>
          <a:p>
            <a:pPr algn="just"/>
            <a:endParaRPr lang="ru-RU" dirty="0">
              <a:solidFill>
                <a:srgbClr val="000000"/>
              </a:solidFill>
            </a:endParaRPr>
          </a:p>
          <a:p>
            <a:pPr algn="just"/>
            <a:r>
              <a:rPr lang="ru-RU" b="1" dirty="0">
                <a:solidFill>
                  <a:srgbClr val="000000"/>
                </a:solidFill>
              </a:rPr>
              <a:t>Познавательные:</a:t>
            </a:r>
            <a:endParaRPr lang="ru-RU" dirty="0">
              <a:solidFill>
                <a:srgbClr val="000000"/>
              </a:solidFill>
            </a:endParaRPr>
          </a:p>
          <a:p>
            <a:pPr algn="just"/>
            <a:r>
              <a:rPr lang="ru-RU" dirty="0">
                <a:solidFill>
                  <a:srgbClr val="000000"/>
                </a:solidFill>
              </a:rPr>
              <a:t>Расширить и систематизировать элементарные, естественнонаучные и экологические представления детей;</a:t>
            </a:r>
          </a:p>
          <a:p>
            <a:pPr algn="just"/>
            <a:r>
              <a:rPr lang="ru-RU" dirty="0">
                <a:solidFill>
                  <a:srgbClr val="000000"/>
                </a:solidFill>
              </a:rPr>
              <a:t>сформировать навыки постановки элементарных опытов и умения делать выводы на основе полученных результатов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endParaRPr lang="ru-RU" dirty="0">
              <a:solidFill>
                <a:srgbClr val="000000"/>
              </a:solidFill>
            </a:endParaRPr>
          </a:p>
          <a:p>
            <a:pPr algn="just"/>
            <a:r>
              <a:rPr lang="ru-RU" b="1" dirty="0">
                <a:solidFill>
                  <a:srgbClr val="000000"/>
                </a:solidFill>
              </a:rPr>
              <a:t>Развивающие:</a:t>
            </a:r>
            <a:endParaRPr lang="ru-RU" dirty="0">
              <a:solidFill>
                <a:srgbClr val="000000"/>
              </a:solidFill>
            </a:endParaRPr>
          </a:p>
          <a:p>
            <a:pPr algn="just"/>
            <a:r>
              <a:rPr lang="ru-RU" dirty="0">
                <a:solidFill>
                  <a:srgbClr val="000000"/>
                </a:solidFill>
              </a:rPr>
              <a:t>развивать стремления к поисково-познавательной деятельности;</a:t>
            </a:r>
          </a:p>
          <a:p>
            <a:pPr algn="just"/>
            <a:r>
              <a:rPr lang="ru-RU" dirty="0">
                <a:solidFill>
                  <a:srgbClr val="000000"/>
                </a:solidFill>
              </a:rPr>
              <a:t>способствовать овладению приемами практического взаимодействия с окружающими предметами;</a:t>
            </a:r>
          </a:p>
          <a:p>
            <a:pPr algn="just"/>
            <a:r>
              <a:rPr lang="ru-RU" dirty="0">
                <a:solidFill>
                  <a:srgbClr val="000000"/>
                </a:solidFill>
              </a:rPr>
              <a:t>развивать мыслительную активность, умение наблюдать, анализировать, делать выводы;</a:t>
            </a:r>
          </a:p>
          <a:p>
            <a:pPr algn="just"/>
            <a:endParaRPr lang="ru-RU" dirty="0">
              <a:solidFill>
                <a:srgbClr val="000000"/>
              </a:solidFill>
            </a:endParaRPr>
          </a:p>
          <a:p>
            <a:pPr algn="just"/>
            <a:r>
              <a:rPr lang="ru-RU" b="1" dirty="0">
                <a:solidFill>
                  <a:srgbClr val="000000"/>
                </a:solidFill>
              </a:rPr>
              <a:t>Воспитательные:</a:t>
            </a:r>
            <a:endParaRPr lang="ru-RU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воспитывать интерес к познанию окружающего мира; стимулировать желания детей экспериментировать;</a:t>
            </a:r>
          </a:p>
        </p:txBody>
      </p:sp>
    </p:spTree>
    <p:extLst>
      <p:ext uri="{BB962C8B-B14F-4D97-AF65-F5344CB8AC3E}">
        <p14:creationId xmlns:p14="http://schemas.microsoft.com/office/powerpoint/2010/main" val="2353720012"/>
      </p:ext>
    </p:extLst>
  </p:cSld>
  <p:clrMapOvr>
    <a:masterClrMapping/>
  </p:clrMapOvr>
  <p:transition spd="slow" advTm="700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оследние фото\DSCN1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6264" y="1285817"/>
            <a:ext cx="4099544" cy="54726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1"/>
            <a:ext cx="55446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«Тонет не тонет»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-200054"/>
            <a:ext cx="72362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7F7D8E"/>
                </a:solidFill>
                <a:latin typeface="Times New Roman"/>
              </a:rPr>
              <a:t>“</a:t>
            </a:r>
            <a:endParaRPr lang="ru-RU" sz="2400" dirty="0">
              <a:latin typeface="Times New Roman"/>
            </a:endParaRPr>
          </a:p>
          <a:p>
            <a:pPr algn="just"/>
            <a:endParaRPr lang="ru-RU" sz="2400" dirty="0" smtClean="0">
              <a:latin typeface="Times New Roman"/>
            </a:endParaRPr>
          </a:p>
          <a:p>
            <a:pPr algn="just"/>
            <a:endParaRPr lang="ru-RU" dirty="0">
              <a:latin typeface="Open Sans"/>
            </a:endParaRPr>
          </a:p>
          <a:p>
            <a:pPr algn="just"/>
            <a:r>
              <a:rPr lang="ru-RU" dirty="0">
                <a:latin typeface="Times New Roman"/>
              </a:rPr>
              <a:t> </a:t>
            </a:r>
            <a:endParaRPr lang="ru-RU" b="0" i="0" dirty="0">
              <a:effectLst/>
              <a:latin typeface="Open Sans"/>
            </a:endParaRPr>
          </a:p>
        </p:txBody>
      </p:sp>
    </p:spTree>
  </p:cSld>
  <p:clrMapOvr>
    <a:masterClrMapping/>
  </p:clrMapOvr>
  <p:transition spd="slow" advTm="7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оследние фото\DSCN1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4071933" cy="28826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0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«Буря в стакане»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последние фото\DSCN12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571480"/>
            <a:ext cx="2934591" cy="3429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86446" y="0"/>
            <a:ext cx="335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Опыт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«Волны»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Desktop\последние фото\DSCN12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357562"/>
            <a:ext cx="2714644" cy="35004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3857628"/>
            <a:ext cx="2643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«Машем  веером» 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700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последние фото\DSCN1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214842" cy="3602972"/>
          </a:xfrm>
          <a:prstGeom prst="rect">
            <a:avLst/>
          </a:prstGeom>
          <a:noFill/>
        </p:spPr>
      </p:pic>
      <p:pic>
        <p:nvPicPr>
          <p:cNvPr id="2052" name="Picture 4" descr="C:\Users\User\Desktop\последние фото\DSCN1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39703"/>
            <a:ext cx="4572000" cy="3428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785794"/>
            <a:ext cx="4694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Опыт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«Разноцветная водичка»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оследние фото\DSCN1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0"/>
            <a:ext cx="6429419" cy="3566185"/>
          </a:xfrm>
          <a:prstGeom prst="rect">
            <a:avLst/>
          </a:prstGeom>
          <a:noFill/>
        </p:spPr>
      </p:pic>
      <p:pic>
        <p:nvPicPr>
          <p:cNvPr id="3075" name="Picture 3" descr="C:\Users\User\Desktop\последние фото\DSCN1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714752"/>
            <a:ext cx="4905377" cy="29289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143380"/>
            <a:ext cx="41433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Опыт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«Мыльные пузырьки»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последние фото\DSCN1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785794"/>
            <a:ext cx="4643470" cy="56436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214290"/>
            <a:ext cx="6107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«Чудеса из манной крупы» 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оследние фото\DSCN1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57818" cy="4143404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7" y="3643314"/>
            <a:ext cx="3878999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500694" y="500042"/>
            <a:ext cx="3643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</a:t>
            </a:r>
            <a:endParaRPr lang="ru-RU" sz="3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«Ветка в вазе»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1387</TotalTime>
  <Words>198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Spring</vt:lpstr>
      <vt:lpstr> Муниципальное  бюджетное  дошкольное  образовательное  учреждение  Тацинский детский сад «Солнышко»  «Экспериментирование в познавательной  деятельности  детей 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Презентация: «Экспериментирование в детском саду»</dc:title>
  <dc:creator>user</dc:creator>
  <cp:lastModifiedBy>admin</cp:lastModifiedBy>
  <cp:revision>146</cp:revision>
  <dcterms:created xsi:type="dcterms:W3CDTF">2016-09-26T13:50:19Z</dcterms:created>
  <dcterms:modified xsi:type="dcterms:W3CDTF">2023-04-18T11:25:21Z</dcterms:modified>
</cp:coreProperties>
</file>